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3" r:id="rId2"/>
    <p:sldId id="257" r:id="rId3"/>
    <p:sldId id="261" r:id="rId4"/>
    <p:sldId id="271" r:id="rId5"/>
    <p:sldId id="281" r:id="rId6"/>
    <p:sldId id="262" r:id="rId7"/>
    <p:sldId id="263" r:id="rId8"/>
    <p:sldId id="260" r:id="rId9"/>
    <p:sldId id="264" r:id="rId10"/>
    <p:sldId id="279" r:id="rId11"/>
    <p:sldId id="265" r:id="rId12"/>
    <p:sldId id="266" r:id="rId13"/>
    <p:sldId id="286" r:id="rId14"/>
    <p:sldId id="273" r:id="rId15"/>
    <p:sldId id="274" r:id="rId16"/>
    <p:sldId id="267" r:id="rId17"/>
    <p:sldId id="275" r:id="rId18"/>
    <p:sldId id="269" r:id="rId19"/>
    <p:sldId id="270" r:id="rId20"/>
    <p:sldId id="282" r:id="rId21"/>
    <p:sldId id="272" r:id="rId22"/>
    <p:sldId id="280" r:id="rId23"/>
    <p:sldId id="277" r:id="rId24"/>
    <p:sldId id="285" r:id="rId25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80817-B5B3-47B1-867D-81F7A3DA328D}" v="6" dt="2023-07-02T22:29:42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howGuides="1">
      <p:cViewPr varScale="1">
        <p:scale>
          <a:sx n="119" d="100"/>
          <a:sy n="119" d="100"/>
        </p:scale>
        <p:origin x="2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PEREZ HERNANDEZ" userId="4a0fcec09ed5d944" providerId="LiveId" clId="{B7180817-B5B3-47B1-867D-81F7A3DA328D}"/>
    <pc:docChg chg="undo custSel addSld delSld modSld sldOrd">
      <pc:chgData name="VALENTIN PEREZ HERNANDEZ" userId="4a0fcec09ed5d944" providerId="LiveId" clId="{B7180817-B5B3-47B1-867D-81F7A3DA328D}" dt="2023-07-02T22:29:45.326" v="41" actId="47"/>
      <pc:docMkLst>
        <pc:docMk/>
      </pc:docMkLst>
      <pc:sldChg chg="del ord">
        <pc:chgData name="VALENTIN PEREZ HERNANDEZ" userId="4a0fcec09ed5d944" providerId="LiveId" clId="{B7180817-B5B3-47B1-867D-81F7A3DA328D}" dt="2023-07-02T22:29:01.606" v="37" actId="47"/>
        <pc:sldMkLst>
          <pc:docMk/>
          <pc:sldMk cId="3472623005" sldId="256"/>
        </pc:sldMkLst>
      </pc:sldChg>
      <pc:sldChg chg="addSp delSp modSp new mod">
        <pc:chgData name="VALENTIN PEREZ HERNANDEZ" userId="4a0fcec09ed5d944" providerId="LiveId" clId="{B7180817-B5B3-47B1-867D-81F7A3DA328D}" dt="2023-07-02T22:28:55.322" v="36" actId="1076"/>
        <pc:sldMkLst>
          <pc:docMk/>
          <pc:sldMk cId="1324563295" sldId="283"/>
        </pc:sldMkLst>
        <pc:spChg chg="del">
          <ac:chgData name="VALENTIN PEREZ HERNANDEZ" userId="4a0fcec09ed5d944" providerId="LiveId" clId="{B7180817-B5B3-47B1-867D-81F7A3DA328D}" dt="2023-07-02T22:27:36.039" v="20" actId="478"/>
          <ac:spMkLst>
            <pc:docMk/>
            <pc:sldMk cId="1324563295" sldId="283"/>
            <ac:spMk id="2" creationId="{A33D79A4-C2A3-4D7A-6A16-4751DB0732FC}"/>
          </ac:spMkLst>
        </pc:spChg>
        <pc:spChg chg="del">
          <ac:chgData name="VALENTIN PEREZ HERNANDEZ" userId="4a0fcec09ed5d944" providerId="LiveId" clId="{B7180817-B5B3-47B1-867D-81F7A3DA328D}" dt="2023-07-02T22:27:35.461" v="19" actId="478"/>
          <ac:spMkLst>
            <pc:docMk/>
            <pc:sldMk cId="1324563295" sldId="283"/>
            <ac:spMk id="3" creationId="{F8C9F757-F6E9-6101-6F40-B2945423A339}"/>
          </ac:spMkLst>
        </pc:spChg>
        <pc:spChg chg="add 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4" creationId="{009513FC-D571-7823-2AD0-26A3E7F04C7B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6" creationId="{986A04DC-8C5B-B866-E35A-70598BE28495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7" creationId="{9E0E6E54-8889-3A6F-B56A-2E1F9D03AC30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8" creationId="{8656F4CF-6446-7E2C-763A-34E94A57512B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9" creationId="{75540ED5-7A2E-95CA-8EDE-FB1D2C5E13A9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10" creationId="{8BEC563A-2F95-7EAD-CD78-C5A4EAA30E9F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11" creationId="{44A47217-8E74-2697-DE2E-55381CC3193D}"/>
          </ac:spMkLst>
        </pc:spChg>
        <pc:spChg chg="mod">
          <ac:chgData name="VALENTIN PEREZ HERNANDEZ" userId="4a0fcec09ed5d944" providerId="LiveId" clId="{B7180817-B5B3-47B1-867D-81F7A3DA328D}" dt="2023-07-02T22:27:52.741" v="21"/>
          <ac:spMkLst>
            <pc:docMk/>
            <pc:sldMk cId="1324563295" sldId="283"/>
            <ac:spMk id="12" creationId="{DF72E655-93C8-3E65-D282-808BE6E318BC}"/>
          </ac:spMkLst>
        </pc:spChg>
        <pc:spChg chg="add mod">
          <ac:chgData name="VALENTIN PEREZ HERNANDEZ" userId="4a0fcec09ed5d944" providerId="LiveId" clId="{B7180817-B5B3-47B1-867D-81F7A3DA328D}" dt="2023-07-02T22:28:55.322" v="36" actId="1076"/>
          <ac:spMkLst>
            <pc:docMk/>
            <pc:sldMk cId="1324563295" sldId="283"/>
            <ac:spMk id="15" creationId="{714CE7CB-D896-410B-8024-9887D5D7E0C0}"/>
          </ac:spMkLst>
        </pc:spChg>
        <pc:spChg chg="add mod">
          <ac:chgData name="VALENTIN PEREZ HERNANDEZ" userId="4a0fcec09ed5d944" providerId="LiveId" clId="{B7180817-B5B3-47B1-867D-81F7A3DA328D}" dt="2023-07-02T22:28:17.522" v="29" actId="20577"/>
          <ac:spMkLst>
            <pc:docMk/>
            <pc:sldMk cId="1324563295" sldId="283"/>
            <ac:spMk id="16" creationId="{290564A9-E256-415F-3690-276525DCC605}"/>
          </ac:spMkLst>
        </pc:spChg>
        <pc:spChg chg="add mod">
          <ac:chgData name="VALENTIN PEREZ HERNANDEZ" userId="4a0fcec09ed5d944" providerId="LiveId" clId="{B7180817-B5B3-47B1-867D-81F7A3DA328D}" dt="2023-07-02T22:28:13.251" v="26" actId="1076"/>
          <ac:spMkLst>
            <pc:docMk/>
            <pc:sldMk cId="1324563295" sldId="283"/>
            <ac:spMk id="21" creationId="{B544D558-8999-DF9F-6049-0B99655C7DAA}"/>
          </ac:spMkLst>
        </pc:spChg>
        <pc:grpChg chg="add mod">
          <ac:chgData name="VALENTIN PEREZ HERNANDEZ" userId="4a0fcec09ed5d944" providerId="LiveId" clId="{B7180817-B5B3-47B1-867D-81F7A3DA328D}" dt="2023-07-02T22:27:52.741" v="21"/>
          <ac:grpSpMkLst>
            <pc:docMk/>
            <pc:sldMk cId="1324563295" sldId="283"/>
            <ac:grpSpMk id="5" creationId="{A1447B1F-BCF1-BC9A-BB10-42AB8A9E043C}"/>
          </ac:grpSpMkLst>
        </pc:grpChg>
        <pc:picChg chg="add mod">
          <ac:chgData name="VALENTIN PEREZ HERNANDEZ" userId="4a0fcec09ed5d944" providerId="LiveId" clId="{B7180817-B5B3-47B1-867D-81F7A3DA328D}" dt="2023-07-02T22:27:52.741" v="21"/>
          <ac:picMkLst>
            <pc:docMk/>
            <pc:sldMk cId="1324563295" sldId="283"/>
            <ac:picMk id="13" creationId="{EB589C8D-A435-ADDF-D5E6-F29E93D6913F}"/>
          </ac:picMkLst>
        </pc:picChg>
        <pc:picChg chg="add mod">
          <ac:chgData name="VALENTIN PEREZ HERNANDEZ" userId="4a0fcec09ed5d944" providerId="LiveId" clId="{B7180817-B5B3-47B1-867D-81F7A3DA328D}" dt="2023-07-02T22:27:52.741" v="21"/>
          <ac:picMkLst>
            <pc:docMk/>
            <pc:sldMk cId="1324563295" sldId="283"/>
            <ac:picMk id="17" creationId="{7C22AE0C-3B2D-0238-B270-F2BD618B3929}"/>
          </ac:picMkLst>
        </pc:picChg>
        <pc:picChg chg="add mod">
          <ac:chgData name="VALENTIN PEREZ HERNANDEZ" userId="4a0fcec09ed5d944" providerId="LiveId" clId="{B7180817-B5B3-47B1-867D-81F7A3DA328D}" dt="2023-07-02T22:27:52.741" v="21"/>
          <ac:picMkLst>
            <pc:docMk/>
            <pc:sldMk cId="1324563295" sldId="283"/>
            <ac:picMk id="18" creationId="{02B86BE0-1178-8E08-1223-B26C41EA78A5}"/>
          </ac:picMkLst>
        </pc:picChg>
        <pc:picChg chg="add mod">
          <ac:chgData name="VALENTIN PEREZ HERNANDEZ" userId="4a0fcec09ed5d944" providerId="LiveId" clId="{B7180817-B5B3-47B1-867D-81F7A3DA328D}" dt="2023-07-02T22:27:52.741" v="21"/>
          <ac:picMkLst>
            <pc:docMk/>
            <pc:sldMk cId="1324563295" sldId="283"/>
            <ac:picMk id="19" creationId="{47031CC3-F528-C5AB-3E62-5DBE0463C123}"/>
          </ac:picMkLst>
        </pc:picChg>
        <pc:picChg chg="add mod">
          <ac:chgData name="VALENTIN PEREZ HERNANDEZ" userId="4a0fcec09ed5d944" providerId="LiveId" clId="{B7180817-B5B3-47B1-867D-81F7A3DA328D}" dt="2023-07-02T22:27:52.741" v="21"/>
          <ac:picMkLst>
            <pc:docMk/>
            <pc:sldMk cId="1324563295" sldId="283"/>
            <ac:picMk id="20" creationId="{99F38C37-F0F3-2A5F-CDCC-E0DA545DE1FA}"/>
          </ac:picMkLst>
        </pc:picChg>
        <pc:cxnChg chg="add mod">
          <ac:chgData name="VALENTIN PEREZ HERNANDEZ" userId="4a0fcec09ed5d944" providerId="LiveId" clId="{B7180817-B5B3-47B1-867D-81F7A3DA328D}" dt="2023-07-02T22:27:52.741" v="21"/>
          <ac:cxnSpMkLst>
            <pc:docMk/>
            <pc:sldMk cId="1324563295" sldId="283"/>
            <ac:cxnSpMk id="14" creationId="{3345EC47-DF52-EB5F-54A3-74DDEB8DF26A}"/>
          </ac:cxnSpMkLst>
        </pc:cxnChg>
      </pc:sldChg>
      <pc:sldChg chg="addSp delSp modSp new del mod ord delAnim modAnim">
        <pc:chgData name="VALENTIN PEREZ HERNANDEZ" userId="4a0fcec09ed5d944" providerId="LiveId" clId="{B7180817-B5B3-47B1-867D-81F7A3DA328D}" dt="2023-07-02T22:26:38.940" v="15" actId="47"/>
        <pc:sldMkLst>
          <pc:docMk/>
          <pc:sldMk cId="2137536136" sldId="283"/>
        </pc:sldMkLst>
        <pc:spChg chg="del">
          <ac:chgData name="VALENTIN PEREZ HERNANDEZ" userId="4a0fcec09ed5d944" providerId="LiveId" clId="{B7180817-B5B3-47B1-867D-81F7A3DA328D}" dt="2023-07-02T22:18:12.571" v="1" actId="478"/>
          <ac:spMkLst>
            <pc:docMk/>
            <pc:sldMk cId="2137536136" sldId="283"/>
            <ac:spMk id="2" creationId="{AF771CEA-07DC-B352-2C94-1D45EEDCEB41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3" creationId="{C3B9E2E7-DACD-5268-C39F-41237133B7A7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4" creationId="{F9DB7F25-B015-72D1-D4C0-7C7672119789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5" creationId="{AB46082D-08ED-FDD5-7D1A-CB6E745E0E35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6" creationId="{D7CBBE17-5853-4ED6-0440-722C442A258D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7" creationId="{6D75B1CE-C36B-ADB8-0316-F26808722307}"/>
          </ac:spMkLst>
        </pc:spChg>
        <pc:spChg chg="add mod">
          <ac:chgData name="VALENTIN PEREZ HERNANDEZ" userId="4a0fcec09ed5d944" providerId="LiveId" clId="{B7180817-B5B3-47B1-867D-81F7A3DA328D}" dt="2023-07-02T22:18:43.920" v="2"/>
          <ac:spMkLst>
            <pc:docMk/>
            <pc:sldMk cId="2137536136" sldId="283"/>
            <ac:spMk id="8" creationId="{B98E8E6C-246E-33CF-C381-D651F12001E0}"/>
          </ac:spMkLst>
        </pc:spChg>
        <pc:spChg chg="add del mod">
          <ac:chgData name="VALENTIN PEREZ HERNANDEZ" userId="4a0fcec09ed5d944" providerId="LiveId" clId="{B7180817-B5B3-47B1-867D-81F7A3DA328D}" dt="2023-07-02T22:19:27.705" v="3" actId="478"/>
          <ac:spMkLst>
            <pc:docMk/>
            <pc:sldMk cId="2137536136" sldId="283"/>
            <ac:spMk id="9" creationId="{D3991858-5843-C08D-ACB4-0F1C45406A59}"/>
          </ac:spMkLst>
        </pc:spChg>
        <pc:spChg chg="add del mod">
          <ac:chgData name="VALENTIN PEREZ HERNANDEZ" userId="4a0fcec09ed5d944" providerId="LiveId" clId="{B7180817-B5B3-47B1-867D-81F7A3DA328D}" dt="2023-07-02T22:19:37.925" v="5" actId="478"/>
          <ac:spMkLst>
            <pc:docMk/>
            <pc:sldMk cId="2137536136" sldId="283"/>
            <ac:spMk id="10" creationId="{9965ADD8-5B05-9F78-8FDD-A181619CE90E}"/>
          </ac:spMkLst>
        </pc:spChg>
        <pc:spChg chg="add mod">
          <ac:chgData name="VALENTIN PEREZ HERNANDEZ" userId="4a0fcec09ed5d944" providerId="LiveId" clId="{B7180817-B5B3-47B1-867D-81F7A3DA328D}" dt="2023-07-02T22:20:01.475" v="10" actId="1076"/>
          <ac:spMkLst>
            <pc:docMk/>
            <pc:sldMk cId="2137536136" sldId="283"/>
            <ac:spMk id="12" creationId="{7C087881-8004-64E7-626F-88CD37E13D84}"/>
          </ac:spMkLst>
        </pc:spChg>
        <pc:picChg chg="add del mod">
          <ac:chgData name="VALENTIN PEREZ HERNANDEZ" userId="4a0fcec09ed5d944" providerId="LiveId" clId="{B7180817-B5B3-47B1-867D-81F7A3DA328D}" dt="2023-07-02T22:19:37.925" v="5" actId="478"/>
          <ac:picMkLst>
            <pc:docMk/>
            <pc:sldMk cId="2137536136" sldId="283"/>
            <ac:picMk id="11" creationId="{4252A045-D184-7BAA-4793-E01AE84A40B2}"/>
          </ac:picMkLst>
        </pc:picChg>
      </pc:sldChg>
      <pc:sldChg chg="delSp new del mod">
        <pc:chgData name="VALENTIN PEREZ HERNANDEZ" userId="4a0fcec09ed5d944" providerId="LiveId" clId="{B7180817-B5B3-47B1-867D-81F7A3DA328D}" dt="2023-07-02T22:29:45.326" v="41" actId="47"/>
        <pc:sldMkLst>
          <pc:docMk/>
          <pc:sldMk cId="3927470032" sldId="284"/>
        </pc:sldMkLst>
        <pc:spChg chg="del">
          <ac:chgData name="VALENTIN PEREZ HERNANDEZ" userId="4a0fcec09ed5d944" providerId="LiveId" clId="{B7180817-B5B3-47B1-867D-81F7A3DA328D}" dt="2023-07-02T22:29:40.885" v="39" actId="478"/>
          <ac:spMkLst>
            <pc:docMk/>
            <pc:sldMk cId="3927470032" sldId="284"/>
            <ac:spMk id="2" creationId="{65481A05-F1BF-0EA2-E7A6-5C2BFC8DD211}"/>
          </ac:spMkLst>
        </pc:spChg>
      </pc:sldChg>
      <pc:sldChg chg="add">
        <pc:chgData name="VALENTIN PEREZ HERNANDEZ" userId="4a0fcec09ed5d944" providerId="LiveId" clId="{B7180817-B5B3-47B1-867D-81F7A3DA328D}" dt="2023-07-02T22:29:42.216" v="40"/>
        <pc:sldMkLst>
          <pc:docMk/>
          <pc:sldMk cId="4161808504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F0A-6F2A-FBD8-9AE8-BCC585DA8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41425-829A-A49A-7DC4-AA8EBFB8A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E90C5-D503-6E2B-827A-A482C936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3E6CC-3617-B568-1DB7-E64A512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E374-5383-DD70-FFA5-3E2D522E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9251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8E4-89DE-63DF-F7BA-264C73A0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E67D7-3790-3174-8C57-A676CDCA6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D52A2-4A24-A0DA-1A5E-C1A9D5DD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E3374-32C3-506B-17FC-88D073B0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BB16-1977-BD25-94E6-28C60D96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7554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A01F4-3C27-6F8D-3B76-72A0BE3C7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9F5C5-0FD0-A1ED-DABE-F12A6CBF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14AA6-C9BE-8717-D4DF-A7E4A50E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6259-36AF-F051-92F0-9581898C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3B749-D2B4-9326-F3B0-99157932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4937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B24E-1A57-0DF4-95BB-56B0352A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0BC2-E47E-9D8B-6927-770335D2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47205-F68F-B806-3CE2-D3D31616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F104-90E1-22D2-DB0C-A32FC9A6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2BB72-0986-EC8D-77DC-78B2B56E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0766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E2E0-CDA4-3120-213C-77FED449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A102E-AB26-3F20-C1CB-47BE47B97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30F28-EB7C-588F-CBC6-E26A5D48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19751-BE41-FD76-F091-62B6CF23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8B93B-11BD-145D-6DEA-3E6899B6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8162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A3CF-74E2-2F08-2BD0-257C9951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4234-86B0-C73F-633B-36B599841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61EB-EA26-FF32-3853-4096B28BD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91599-5234-8543-7D2A-FF5A7C62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61C2-C6C6-CB54-76DA-781E9AB1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A6B11-2155-60AF-4A41-DE73304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3820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A299-DEF8-FB5C-6820-79DADE1B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23158-7D6F-19A2-65BA-85D63310F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2EEEF-9D68-9154-0BFA-58BA01BCE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E8E95-14E3-92FC-118E-1080AC31F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FBA9D-0C5F-039B-83B1-55AD6040F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94979-969F-7792-A8C6-6DFDB87F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3072F-05EE-8516-90A9-9B0AFB2C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6EAB6-1A68-9AF4-E45C-80F8A97D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932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DEC6-779F-0944-DBDC-DF468CA0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DE103-B45A-4E51-D277-C8484988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5142-7DD6-91E6-B788-C9A40D9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A5B60-0D8D-8D17-77A7-5EEA1433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389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609DF-3C12-E767-527D-840E98D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3C1F5-9322-4AF3-C699-F63DBB2B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C9903-4C8E-E920-30A4-4A48411E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1134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FBA9-CE23-8A8A-4543-39F1D681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C6A9-1B9C-AD9E-D30E-A9E8410C5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DDBC6-AFB8-402D-BC5D-34D5B23C9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E7894-9083-3C99-273A-292E4AD8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D5857-32F6-64DE-E48A-58309A36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264A2-5058-4726-4C55-7A91228E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184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6F49-32B4-A6D0-769D-E8D0A95B2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55BB7-D610-3094-DC78-59AC7C9D2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377F-35DA-A6AC-7D23-A29E172B9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F21-7353-9958-9C70-AB4249E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6AF51-CA99-F35E-C8B6-A35E5998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1F564-C9EE-036A-AEB6-D38FEDB9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7107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DCDCB-48C2-972B-306A-DBEB362A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80861-C30C-FF11-3F1D-784A9EAB6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4F354-6267-C310-BABE-66F02CC83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5995-70E0-8241-806E-678C4B231827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4781-FEA2-F73D-E7DF-DD3E20E65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E038C-B6E4-429C-E8F3-72F704FD8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4571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898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r-data-import-tutoria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paladino.xyz/2018/10/08/transformar-la-estructura-de-los-datos-formato-ancho-y-formato-larg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vperezhdez1@gmail.com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hyperlink" Target="mailto:maryo.h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tro2r.com/data-structur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009513FC-D571-7823-2AD0-26A3E7F04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447B1F-BCF1-BC9A-BB10-42AB8A9E0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6A04DC-8C5B-B866-E35A-70598BE28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85">
              <a:extLst>
                <a:ext uri="{FF2B5EF4-FFF2-40B4-BE49-F238E27FC236}">
                  <a16:creationId xmlns:a16="http://schemas.microsoft.com/office/drawing/2014/main" id="{9E0E6E54-8889-3A6F-B56A-2E1F9D03A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6">
              <a:extLst>
                <a:ext uri="{FF2B5EF4-FFF2-40B4-BE49-F238E27FC236}">
                  <a16:creationId xmlns:a16="http://schemas.microsoft.com/office/drawing/2014/main" id="{8656F4CF-6446-7E2C-763A-34E94A575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7">
              <a:extLst>
                <a:ext uri="{FF2B5EF4-FFF2-40B4-BE49-F238E27FC236}">
                  <a16:creationId xmlns:a16="http://schemas.microsoft.com/office/drawing/2014/main" id="{75540ED5-7A2E-95CA-8EDE-FB1D2C5E1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88">
              <a:extLst>
                <a:ext uri="{FF2B5EF4-FFF2-40B4-BE49-F238E27FC236}">
                  <a16:creationId xmlns:a16="http://schemas.microsoft.com/office/drawing/2014/main" id="{8BEC563A-2F95-7EAD-CD78-C5A4EAA30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9">
              <a:extLst>
                <a:ext uri="{FF2B5EF4-FFF2-40B4-BE49-F238E27FC236}">
                  <a16:creationId xmlns:a16="http://schemas.microsoft.com/office/drawing/2014/main" id="{44A47217-8E74-2697-DE2E-55381CC31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97">
              <a:extLst>
                <a:ext uri="{FF2B5EF4-FFF2-40B4-BE49-F238E27FC236}">
                  <a16:creationId xmlns:a16="http://schemas.microsoft.com/office/drawing/2014/main" id="{DF72E655-93C8-3E65-D282-808BE6E31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Vector background of vibrant colors splashing">
            <a:extLst>
              <a:ext uri="{FF2B5EF4-FFF2-40B4-BE49-F238E27FC236}">
                <a16:creationId xmlns:a16="http://schemas.microsoft.com/office/drawing/2014/main" id="{EB589C8D-A435-ADDF-D5E6-F29E93D69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5" r="23694" b="-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45EC47-DF52-EB5F-54A3-74DDEB8DF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14CE7CB-D896-410B-8024-9887D5D7E0C0}"/>
              </a:ext>
            </a:extLst>
          </p:cNvPr>
          <p:cNvSpPr txBox="1">
            <a:spLocks/>
          </p:cNvSpPr>
          <p:nvPr/>
        </p:nvSpPr>
        <p:spPr>
          <a:xfrm>
            <a:off x="4405510" y="6392964"/>
            <a:ext cx="8610332" cy="36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Introducción al uso de R y </a:t>
            </a:r>
            <a:r>
              <a:rPr lang="es-ES" sz="140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RStudio</a:t>
            </a:r>
            <a:r>
              <a:rPr lang="es-ES" sz="1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 manejo de base de datos, gráficos y análisis estadísticos</a:t>
            </a:r>
            <a:endParaRPr lang="en-US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0564A9-E256-415F-3690-276525DCC605}"/>
              </a:ext>
            </a:extLst>
          </p:cNvPr>
          <p:cNvSpPr txBox="1">
            <a:spLocks/>
          </p:cNvSpPr>
          <p:nvPr/>
        </p:nvSpPr>
        <p:spPr>
          <a:xfrm>
            <a:off x="4405510" y="4383261"/>
            <a:ext cx="5351843" cy="16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cap="none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Instructores</a:t>
            </a:r>
            <a:endParaRPr lang="en-US" sz="2000" cap="none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Dr. Valentín Pérez Hernández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Dr. Mario Hernández Guzmán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A picture containing font, graphics, text, logo&#10;&#10;Description automatically generated">
            <a:extLst>
              <a:ext uri="{FF2B5EF4-FFF2-40B4-BE49-F238E27FC236}">
                <a16:creationId xmlns:a16="http://schemas.microsoft.com/office/drawing/2014/main" id="{7C22AE0C-3B2D-0238-B270-F2BD618B3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" y="109012"/>
            <a:ext cx="1973878" cy="690857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02B86BE0-1178-8E08-1223-B26C41EA7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96" y="21521"/>
            <a:ext cx="1867691" cy="925063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7031CC3-F528-C5AB-3E62-5DBE0463C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04" y="232143"/>
            <a:ext cx="1973878" cy="602032"/>
          </a:xfrm>
          <a:prstGeom prst="rect">
            <a:avLst/>
          </a:prstGeom>
        </p:spPr>
      </p:pic>
      <p:pic>
        <p:nvPicPr>
          <p:cNvPr id="20" name="Picture 19" descr="A blue and grey logo&#10;&#10;Description automatically generated with low confidence">
            <a:extLst>
              <a:ext uri="{FF2B5EF4-FFF2-40B4-BE49-F238E27FC236}">
                <a16:creationId xmlns:a16="http://schemas.microsoft.com/office/drawing/2014/main" id="{99F38C37-F0F3-2A5F-CDCC-E0DA545DE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27" y="-34685"/>
            <a:ext cx="1646492" cy="12760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44D558-8999-DF9F-6049-0B99655C7DAA}"/>
              </a:ext>
            </a:extLst>
          </p:cNvPr>
          <p:cNvSpPr txBox="1"/>
          <p:nvPr/>
        </p:nvSpPr>
        <p:spPr>
          <a:xfrm>
            <a:off x="4820026" y="1562473"/>
            <a:ext cx="6660761" cy="220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LECCIÓN 2:</a:t>
            </a:r>
            <a:br>
              <a:rPr lang="es-ES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24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MANEJO DE BASES DE DATOS EN R/Rstudio (Posit™)</a:t>
            </a:r>
            <a:endParaRPr lang="en-US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6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51DA5F3-94AE-F9C4-9678-92B6F0F5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33" y="402772"/>
            <a:ext cx="9517135" cy="6052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94EF4-3612-6640-B180-5947C3182A14}"/>
              </a:ext>
            </a:extLst>
          </p:cNvPr>
          <p:cNvSpPr txBox="1"/>
          <p:nvPr/>
        </p:nvSpPr>
        <p:spPr>
          <a:xfrm>
            <a:off x="7677374" y="6488668"/>
            <a:ext cx="4514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https://doi.org/10.1371/journal.pcbi.1008984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84492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6D126-B422-E25E-998E-0B341FBB0229}"/>
              </a:ext>
            </a:extLst>
          </p:cNvPr>
          <p:cNvSpPr txBox="1"/>
          <p:nvPr/>
        </p:nvSpPr>
        <p:spPr>
          <a:xfrm>
            <a:off x="1011046" y="2450695"/>
            <a:ext cx="53607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Actividad:</a:t>
            </a:r>
          </a:p>
          <a:p>
            <a:endParaRPr lang="en-MX" dirty="0"/>
          </a:p>
          <a:p>
            <a:endParaRPr lang="en-MX" dirty="0"/>
          </a:p>
          <a:p>
            <a:pPr marL="342900" indent="-342900">
              <a:buAutoNum type="arabicPeriod"/>
            </a:pPr>
            <a:r>
              <a:rPr lang="en-MX" dirty="0"/>
              <a:t>Entrar a la carpeta &lt;./data/&gt;</a:t>
            </a:r>
          </a:p>
          <a:p>
            <a:pPr lvl="1"/>
            <a:endParaRPr lang="en-MX" dirty="0"/>
          </a:p>
          <a:p>
            <a:r>
              <a:rPr lang="en-MX" dirty="0"/>
              <a:t>2. Visualizar los 3 diferentes archivos (ver extensión)</a:t>
            </a:r>
          </a:p>
          <a:p>
            <a:pPr lvl="1"/>
            <a:endParaRPr lang="en-MX" dirty="0"/>
          </a:p>
          <a:p>
            <a:pPr lvl="1"/>
            <a:r>
              <a:rPr lang="en-MX" dirty="0"/>
              <a:t>$ nano file.tsv (presionar ”ctrl + x” para salir)</a:t>
            </a:r>
          </a:p>
          <a:p>
            <a:pPr lvl="1"/>
            <a:r>
              <a:rPr lang="en-MX" dirty="0"/>
              <a:t>$ nano file.txt</a:t>
            </a:r>
          </a:p>
          <a:p>
            <a:pPr lvl="1"/>
            <a:r>
              <a:rPr lang="en-MX" dirty="0"/>
              <a:t>$ nano file.csv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60267-59C5-3190-BDE0-73CB6025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b="1" dirty="0"/>
              <a:t>Actividad</a:t>
            </a:r>
            <a:r>
              <a:rPr lang="en-MX" dirty="0"/>
              <a:t>: </a:t>
            </a:r>
            <a:br>
              <a:rPr lang="en-MX" dirty="0"/>
            </a:br>
            <a:r>
              <a:rPr lang="en-MX" dirty="0"/>
              <a:t>abrir los archivos con un editor de texto plano</a:t>
            </a:r>
          </a:p>
        </p:txBody>
      </p:sp>
      <p:pic>
        <p:nvPicPr>
          <p:cNvPr id="1026" name="Picture 2" descr="El Bloc de Notas de Windows 10 – 🔎 Buscar Tutorial">
            <a:extLst>
              <a:ext uri="{FF2B5EF4-FFF2-40B4-BE49-F238E27FC236}">
                <a16:creationId xmlns:a16="http://schemas.microsoft.com/office/drawing/2014/main" id="{AE3ED661-26BE-7031-0F90-93E2CA699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0" y="1892300"/>
            <a:ext cx="26416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ual de uso de TextEdit para Mac - Soporte técnico de Apple (MX)">
            <a:extLst>
              <a:ext uri="{FF2B5EF4-FFF2-40B4-BE49-F238E27FC236}">
                <a16:creationId xmlns:a16="http://schemas.microsoft.com/office/drawing/2014/main" id="{CE95ABF8-8646-1561-B97F-AF22A08C5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56" y="2206171"/>
            <a:ext cx="1807029" cy="18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▷ 【 Gedit Editores 】Información, Reseñas y Precios | 2023 |">
            <a:extLst>
              <a:ext uri="{FF2B5EF4-FFF2-40B4-BE49-F238E27FC236}">
                <a16:creationId xmlns:a16="http://schemas.microsoft.com/office/drawing/2014/main" id="{83F474F6-CE08-70A3-626F-F5802800E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056" y="4528683"/>
            <a:ext cx="1807029" cy="18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6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F3CD-A2F0-8D85-D279-97DFF5CF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csv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txt</a:t>
            </a:r>
            <a:r>
              <a:rPr lang="es-ES" dirty="0"/>
              <a:t>: </a:t>
            </a:r>
            <a:r>
              <a:rPr lang="es-ES" dirty="0" err="1"/>
              <a:t>all</a:t>
            </a:r>
            <a:r>
              <a:rPr lang="es-ES" dirty="0"/>
              <a:t> in </a:t>
            </a:r>
            <a:r>
              <a:rPr lang="es-ES" dirty="0" err="1"/>
              <a:t>one</a:t>
            </a:r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7645F-AE0F-41A5-4248-0B7ECF6E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5" y="1915114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4DB17F-7F43-3BA9-70B0-9FE13B0C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22" y="1915114"/>
            <a:ext cx="5751363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F5E0B-BBDE-0ABE-F460-17BFA689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19" y="1958021"/>
            <a:ext cx="57513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C8CA-688C-5355-88D3-5BB3920B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Importando datos a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4CBEC-17BC-3069-2D62-414562244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Empleando</a:t>
            </a:r>
            <a:r>
              <a:rPr lang="en-US" dirty="0"/>
              <a:t> la </a:t>
            </a:r>
            <a:r>
              <a:rPr lang="en-US" dirty="0" err="1"/>
              <a:t>paquetería</a:t>
            </a:r>
            <a:r>
              <a:rPr lang="en-US" dirty="0"/>
              <a:t> utils::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69355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9E70-D1EE-ABA9-683C-1749F1C1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sí</a:t>
            </a:r>
            <a:r>
              <a:rPr lang="en-US" dirty="0"/>
              <a:t>! I</a:t>
            </a:r>
            <a:r>
              <a:rPr lang="en-MX" dirty="0"/>
              <a:t>mportación de bases de datos en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A1BAE-C026-D3F0-86D8-9D218019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8648"/>
            <a:ext cx="7772400" cy="3520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53F01C-81C8-3C27-1973-70C0ADAC070C}"/>
              </a:ext>
            </a:extLst>
          </p:cNvPr>
          <p:cNvSpPr txBox="1"/>
          <p:nvPr/>
        </p:nvSpPr>
        <p:spPr>
          <a:xfrm>
            <a:off x="4020457" y="6488668"/>
            <a:ext cx="817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Lectura recomendada: </a:t>
            </a:r>
            <a:r>
              <a:rPr lang="en-US" dirty="0">
                <a:hlinkClick r:id="rId3"/>
              </a:rPr>
              <a:t>https://www.datacamp.com/tutorial/r-data-import-tutorial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669880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6864-C46E-BBE9-BB67-89B9EB61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Actividad: Cargando dataframes en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ABE1C-7710-151A-B782-9D652D1314A0}"/>
              </a:ext>
            </a:extLst>
          </p:cNvPr>
          <p:cNvSpPr txBox="1"/>
          <p:nvPr/>
        </p:nvSpPr>
        <p:spPr>
          <a:xfrm>
            <a:off x="899885" y="2206171"/>
            <a:ext cx="1004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los 4 tipos de archivos en &lt;/data/&gt;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(creados en el paso anterior)</a:t>
            </a:r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use las diferentes funciones para cargarlas en el ambiente de R.</a:t>
            </a:r>
          </a:p>
          <a:p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191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334EC-C09E-4E6C-F487-53A85954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Interconversión: de csv a tsv y vice-versa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FC4C8-EA97-C653-ED9E-54F55ED05336}"/>
              </a:ext>
            </a:extLst>
          </p:cNvPr>
          <p:cNvSpPr txBox="1"/>
          <p:nvPr/>
        </p:nvSpPr>
        <p:spPr>
          <a:xfrm>
            <a:off x="1443999" y="2228087"/>
            <a:ext cx="9212271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Manualmente ¡Imposible!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Empleando un editor de texto y patrones (e.g., gedit, o TextEdit)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R</a:t>
            </a:r>
            <a:r>
              <a:rPr lang="en-US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tudio: guardo un archivo con el delimitador de preferencia.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CLI: usando la consola de comandos, y las herramientas sed, awk u otras.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C2209-172C-57FE-6504-E6353A4097A6}"/>
              </a:ext>
            </a:extLst>
          </p:cNvPr>
          <p:cNvSpPr txBox="1"/>
          <p:nvPr/>
        </p:nvSpPr>
        <p:spPr>
          <a:xfrm>
            <a:off x="1348993" y="3708864"/>
            <a:ext cx="739406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MX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ACTIVIDAD: Vamos a convertir un csv a tsv, y viceversa.</a:t>
            </a:r>
            <a:endParaRPr lang="en-MX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23B1E6-A456-0E9C-B922-96FEF9DB2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7"/>
          <a:stretch/>
        </p:blipFill>
        <p:spPr bwMode="auto">
          <a:xfrm>
            <a:off x="8448078" y="3791420"/>
            <a:ext cx="3287938" cy="276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0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CC97-9B3D-A3E9-BF62-8E5CDA04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Usando R: interconvertir formatos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1CABE-A126-AA02-CD37-32F1529C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3384"/>
            <a:ext cx="7772400" cy="3991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A22409-2705-9B6C-AFE2-D858B8098BB5}"/>
              </a:ext>
            </a:extLst>
          </p:cNvPr>
          <p:cNvSpPr txBox="1"/>
          <p:nvPr/>
        </p:nvSpPr>
        <p:spPr>
          <a:xfrm>
            <a:off x="268941" y="5604734"/>
            <a:ext cx="11575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X" b="1" dirty="0"/>
              <a:t>Aprendizaje esperado</a:t>
            </a:r>
            <a:r>
              <a:rPr lang="en-MX" dirty="0"/>
              <a:t>: Que el usuario/a de R aprenda a que puede guardar sus bases de datos en el formato que decida, y en cualquier lugar de su computadora. Lo anterior, empleando la paquetería utils:: dentro del ambiente de R.</a:t>
            </a:r>
          </a:p>
        </p:txBody>
      </p:sp>
    </p:spTree>
    <p:extLst>
      <p:ext uri="{BB962C8B-B14F-4D97-AF65-F5344CB8AC3E}">
        <p14:creationId xmlns:p14="http://schemas.microsoft.com/office/powerpoint/2010/main" val="854427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5CF7-0F58-AE77-7FDD-BD9D6312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W</a:t>
            </a:r>
            <a:r>
              <a:rPr lang="en-MX" dirty="0"/>
              <a:t>ide &amp; long format 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19996-6541-AA23-5AA3-38B4F3893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NOTA: Para hacer gráficos y stats se requiere el formato “</a:t>
            </a:r>
            <a:r>
              <a:rPr lang="en-MX" b="1" dirty="0"/>
              <a:t>largo</a:t>
            </a:r>
            <a:r>
              <a:rPr lang="en-MX" dirty="0"/>
              <a:t>”.</a:t>
            </a:r>
          </a:p>
          <a:p>
            <a:r>
              <a:rPr lang="en-MX" dirty="0"/>
              <a:t>Formato de bases de datos en R.</a:t>
            </a:r>
          </a:p>
        </p:txBody>
      </p:sp>
    </p:spTree>
    <p:extLst>
      <p:ext uri="{BB962C8B-B14F-4D97-AF65-F5344CB8AC3E}">
        <p14:creationId xmlns:p14="http://schemas.microsoft.com/office/powerpoint/2010/main" val="168875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00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DF062C24-5545-E3A1-CC0A-DF381408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1860" y="1673578"/>
            <a:ext cx="7009396" cy="35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31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64C6-523C-BBED-053C-BE6432A9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2061A-8525-8418-585B-760DA6A16A15}"/>
              </a:ext>
            </a:extLst>
          </p:cNvPr>
          <p:cNvSpPr txBox="1"/>
          <p:nvPr/>
        </p:nvSpPr>
        <p:spPr>
          <a:xfrm>
            <a:off x="838199" y="1843607"/>
            <a:ext cx="101561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Manejo de datos en R: Importación de datos</a:t>
            </a: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Importación de datos al ambiente R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texto plano (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txt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tsv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Manipulación e inter-conversión de bases de datos en texto plano</a:t>
            </a: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Microsoft® Excel (paquetería 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xslx</a:t>
            </a: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::) </a:t>
            </a:r>
          </a:p>
          <a:p>
            <a:pPr marL="742950" lvl="1" indent="-285750">
              <a:buFont typeface="+mj-lt"/>
              <a:buAutoNum type="alphaLcPeriod"/>
            </a:pPr>
            <a:r>
              <a:rPr lang="es-ES" sz="2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Formatos de tablas de datos: “largo” y “ancho” y su </a:t>
            </a:r>
            <a:r>
              <a:rPr lang="es-ES" sz="24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interconversión</a:t>
            </a:r>
            <a:endParaRPr lang="es-ES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lphaLcPeriod"/>
            </a:pPr>
            <a:endParaRPr lang="en-MX" sz="2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51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EC72-6478-EA00-586C-2B023D1E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¿Por qué usar formato largo?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F207A-DE11-F478-2730-3E8783C2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0801"/>
            <a:ext cx="7772400" cy="488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9D877C-7F22-E163-CC21-6C073553AEA4}"/>
              </a:ext>
            </a:extLst>
          </p:cNvPr>
          <p:cNvSpPr txBox="1"/>
          <p:nvPr/>
        </p:nvSpPr>
        <p:spPr>
          <a:xfrm>
            <a:off x="5769685" y="6596390"/>
            <a:ext cx="6422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https://martinpaladino.xyz/2018/10/08/transformar-la-estructura-de-los-datos-formato-ancho-y-formato-largo/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74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number&#10;&#10;Description automatically generated">
            <a:extLst>
              <a:ext uri="{FF2B5EF4-FFF2-40B4-BE49-F238E27FC236}">
                <a16:creationId xmlns:a16="http://schemas.microsoft.com/office/drawing/2014/main" id="{3FC97138-AFDE-9E26-2EF6-B416FBBD7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72" y="465070"/>
            <a:ext cx="8389257" cy="5927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E64F-DFB6-5F6B-4B6F-C6446C30C254}"/>
              </a:ext>
            </a:extLst>
          </p:cNvPr>
          <p:cNvSpPr txBox="1"/>
          <p:nvPr/>
        </p:nvSpPr>
        <p:spPr>
          <a:xfrm>
            <a:off x="449943" y="5471886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Ver ejemplo y comandos en R</a:t>
            </a:r>
            <a:r>
              <a:rPr lang="en-US" dirty="0"/>
              <a:t>s</a:t>
            </a:r>
            <a:r>
              <a:rPr lang="en-MX" dirty="0"/>
              <a:t>tudio:</a:t>
            </a:r>
          </a:p>
          <a:p>
            <a:r>
              <a:rPr lang="en-US" dirty="0"/>
              <a:t>S</a:t>
            </a:r>
            <a:r>
              <a:rPr lang="en-MX" dirty="0"/>
              <a:t>cripts/</a:t>
            </a:r>
            <a:r>
              <a:rPr lang="en-US" b="1" dirty="0"/>
              <a:t>05_long_to_wide_database_format.R</a:t>
            </a:r>
            <a:endParaRPr lang="en-MX" b="1" dirty="0"/>
          </a:p>
        </p:txBody>
      </p:sp>
    </p:spTree>
    <p:extLst>
      <p:ext uri="{BB962C8B-B14F-4D97-AF65-F5344CB8AC3E}">
        <p14:creationId xmlns:p14="http://schemas.microsoft.com/office/powerpoint/2010/main" val="1632183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7A1-D5A8-1A95-942D-EDDBD92C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</a:t>
            </a:r>
            <a:r>
              <a:rPr lang="en-MX"/>
              <a:t>jercicio en R: long-to-wide and viceversa</a:t>
            </a:r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5F9FD-AA92-6F95-A579-5B805C99E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1" y="1385066"/>
            <a:ext cx="7772400" cy="5219982"/>
          </a:xfrm>
          <a:prstGeom prst="rect">
            <a:avLst/>
          </a:prstGeom>
        </p:spPr>
      </p:pic>
      <p:pic>
        <p:nvPicPr>
          <p:cNvPr id="1026" name="Picture 2" descr="Los mejores memes del público en el debate presidencial - Erizos | Erizos">
            <a:extLst>
              <a:ext uri="{FF2B5EF4-FFF2-40B4-BE49-F238E27FC236}">
                <a16:creationId xmlns:a16="http://schemas.microsoft.com/office/drawing/2014/main" id="{7A690886-B2F5-A7D1-6435-CAD28C954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/>
          <a:stretch/>
        </p:blipFill>
        <p:spPr bwMode="auto">
          <a:xfrm>
            <a:off x="8423027" y="1690688"/>
            <a:ext cx="2930773" cy="292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83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5DA7E-B902-3612-0887-A335A0E7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¿Alguna duda?</a:t>
            </a:r>
          </a:p>
        </p:txBody>
      </p:sp>
      <p:pic>
        <p:nvPicPr>
          <p:cNvPr id="2050" name="Picture 2" descr="bob esponja escritório arrumado | Spongebob memes, Spongebob, Funny toons">
            <a:extLst>
              <a:ext uri="{FF2B5EF4-FFF2-40B4-BE49-F238E27FC236}">
                <a16:creationId xmlns:a16="http://schemas.microsoft.com/office/drawing/2014/main" id="{28A8B484-56B3-B302-9758-973BECB83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/>
          <a:stretch/>
        </p:blipFill>
        <p:spPr bwMode="auto"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b esponja cual es mi nombre!? - YouTube">
            <a:extLst>
              <a:ext uri="{FF2B5EF4-FFF2-40B4-BE49-F238E27FC236}">
                <a16:creationId xmlns:a16="http://schemas.microsoft.com/office/drawing/2014/main" id="{39335892-25FF-E462-08AF-201A077AD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569"/>
          <a:stretch/>
        </p:blipFill>
        <p:spPr bwMode="auto"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97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fruit, grape, food&#10;&#10;Description automatically generated">
            <a:extLst>
              <a:ext uri="{FF2B5EF4-FFF2-40B4-BE49-F238E27FC236}">
                <a16:creationId xmlns:a16="http://schemas.microsoft.com/office/drawing/2014/main" id="{30BC5D22-954B-776B-EE11-A1E5B43EC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1" y="389936"/>
            <a:ext cx="10905066" cy="3489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FE1CD-21E4-E2AE-0010-F8F9AD03BA61}"/>
              </a:ext>
            </a:extLst>
          </p:cNvPr>
          <p:cNvSpPr txBox="1"/>
          <p:nvPr/>
        </p:nvSpPr>
        <p:spPr>
          <a:xfrm>
            <a:off x="797669" y="4505993"/>
            <a:ext cx="4816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Contacto: Dr. Valentín 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3"/>
              </a:rPr>
              <a:t>vperezhdez1@gmail.com</a:t>
            </a:r>
            <a:endParaRPr lang="es-MX" sz="2400" dirty="0"/>
          </a:p>
          <a:p>
            <a:r>
              <a:rPr lang="es-MX" sz="2400" dirty="0"/>
              <a:t>	Dr. Mario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4"/>
              </a:rPr>
              <a:t>hg</a:t>
            </a:r>
            <a:r>
              <a:rPr lang="es-MX" sz="2400" dirty="0"/>
              <a:t>.</a:t>
            </a:r>
            <a:r>
              <a:rPr lang="es-MX" sz="2400" dirty="0">
                <a:hlinkClick r:id="rId4"/>
              </a:rPr>
              <a:t>maryo@gmail.com</a:t>
            </a:r>
            <a:endParaRPr lang="es-MX" sz="2400" dirty="0"/>
          </a:p>
          <a:p>
            <a:endParaRPr lang="es-MX" sz="2400" dirty="0"/>
          </a:p>
          <a:p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A7EA6C-3D99-1D4D-21EB-512DF4ECBAF6}"/>
              </a:ext>
            </a:extLst>
          </p:cNvPr>
          <p:cNvGrpSpPr/>
          <p:nvPr/>
        </p:nvGrpSpPr>
        <p:grpSpPr>
          <a:xfrm>
            <a:off x="5613723" y="3879557"/>
            <a:ext cx="6434545" cy="2838155"/>
            <a:chOff x="5857816" y="4177951"/>
            <a:chExt cx="6207223" cy="2695877"/>
          </a:xfrm>
        </p:grpSpPr>
        <p:pic>
          <p:nvPicPr>
            <p:cNvPr id="3" name="Picture 2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A8E5143D-4E6A-02C9-2B24-C57700E21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7"/>
            <a:stretch/>
          </p:blipFill>
          <p:spPr>
            <a:xfrm>
              <a:off x="8554584" y="4177951"/>
              <a:ext cx="3510455" cy="269587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7" name="Picture 6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17DE8C2-9C5B-03FA-AD54-3799E83D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16" y="4177952"/>
              <a:ext cx="2695876" cy="269587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6180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765CE-3507-59C6-2255-E00D202C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Base de datos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52FD7-E6A1-99FA-78C2-3954514A1755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Almacenamiento de datos estructurados.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Datos estructurados con un contexto: númerica (matrix) ó mixta (valores y caracteres).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3074" name="Picture 2" descr="Base de datos - Qué es, definición y concepto">
            <a:extLst>
              <a:ext uri="{FF2B5EF4-FFF2-40B4-BE49-F238E27FC236}">
                <a16:creationId xmlns:a16="http://schemas.microsoft.com/office/drawing/2014/main" id="{8359E859-BB5B-0772-6590-5634F6B00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r="4365" b="-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5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DDF0-7633-0224-68D1-4A18538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MX" dirty="0"/>
              <a:t>ata frame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A979B-EE80-75A6-3F2A-A58E81336837}"/>
              </a:ext>
            </a:extLst>
          </p:cNvPr>
          <p:cNvSpPr txBox="1"/>
          <p:nvPr/>
        </p:nvSpPr>
        <p:spPr>
          <a:xfrm>
            <a:off x="838200" y="1808592"/>
            <a:ext cx="10435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Data-frame: </a:t>
            </a:r>
            <a:r>
              <a:rPr lang="en-US" dirty="0" err="1"/>
              <a:t>objeto</a:t>
            </a:r>
            <a:r>
              <a:rPr lang="en-US" dirty="0"/>
              <a:t> bi-dimensional (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) que se </a:t>
            </a:r>
            <a:r>
              <a:rPr lang="en-US" dirty="0" err="1"/>
              <a:t>parece</a:t>
            </a:r>
            <a:r>
              <a:rPr lang="en-US" dirty="0"/>
              <a:t> a un </a:t>
            </a:r>
            <a:r>
              <a:rPr lang="en-US" dirty="0" err="1"/>
              <a:t>matriz</a:t>
            </a:r>
            <a:r>
              <a:rPr lang="en-US" dirty="0"/>
              <a:t>. Sin embargo, un </a:t>
            </a:r>
            <a:r>
              <a:rPr lang="en-US" dirty="0" err="1"/>
              <a:t>matriz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restringida</a:t>
            </a:r>
            <a:r>
              <a:rPr lang="en-US" dirty="0"/>
              <a:t> a un solo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numérica</a:t>
            </a:r>
            <a:r>
              <a:rPr lang="en-US" dirty="0"/>
              <a:t> o </a:t>
            </a:r>
            <a:r>
              <a:rPr lang="en-US" dirty="0" err="1"/>
              <a:t>alfabética</a:t>
            </a:r>
            <a:r>
              <a:rPr lang="en-US" dirty="0"/>
              <a:t>, no ambas), </a:t>
            </a:r>
            <a:r>
              <a:rPr lang="en-US" dirty="0" err="1"/>
              <a:t>mientras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data-frames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contener</a:t>
            </a:r>
            <a:r>
              <a:rPr lang="en-US" dirty="0"/>
              <a:t> </a:t>
            </a:r>
            <a:r>
              <a:rPr lang="en-US" dirty="0" err="1"/>
              <a:t>mezclas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número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):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característica</a:t>
            </a:r>
            <a:r>
              <a:rPr lang="en-US" dirty="0"/>
              <a:t>.</a:t>
            </a:r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DC5F0-CC2E-92FC-C39F-18E1860F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6" y="3021948"/>
            <a:ext cx="5804291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B7BE8-FC5C-4272-E559-93DA8932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1948"/>
            <a:ext cx="5751363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D869F-B92F-862A-6BF8-C277AEF3D2DD}"/>
              </a:ext>
            </a:extLst>
          </p:cNvPr>
          <p:cNvSpPr txBox="1"/>
          <p:nvPr/>
        </p:nvSpPr>
        <p:spPr>
          <a:xfrm>
            <a:off x="7744609" y="6488668"/>
            <a:ext cx="444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X" dirty="0">
                <a:hlinkClick r:id="rId4"/>
              </a:rPr>
              <a:t>Douglas et al. (2023)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521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EC12-34C8-2F6F-153C-776F450D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</a:t>
            </a:r>
            <a:r>
              <a:rPr lang="en-MX" dirty="0"/>
              <a:t>ataframes in R</a:t>
            </a:r>
          </a:p>
        </p:txBody>
      </p:sp>
      <p:pic>
        <p:nvPicPr>
          <p:cNvPr id="3" name="Picture 2" descr="A picture containing tool, wrench&#10;&#10;Description automatically generated">
            <a:extLst>
              <a:ext uri="{FF2B5EF4-FFF2-40B4-BE49-F238E27FC236}">
                <a16:creationId xmlns:a16="http://schemas.microsoft.com/office/drawing/2014/main" id="{336FF4A1-ECD8-F1A9-564C-5CFDE745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8604"/>
            <a:ext cx="10905066" cy="27807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61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D00E54E7-2DAD-EF90-C09C-3C874E98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175C2-3AA2-B569-B309-F69F8D6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714" y="1122363"/>
            <a:ext cx="505024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Formatos</a:t>
            </a:r>
            <a:r>
              <a:rPr lang="en-US" sz="4800" dirty="0"/>
              <a:t> de bases de </a:t>
            </a:r>
            <a:r>
              <a:rPr lang="en-US" sz="4800" dirty="0" err="1"/>
              <a:t>datos</a:t>
            </a:r>
            <a:r>
              <a:rPr lang="en-US" sz="4800" dirty="0"/>
              <a:t> </a:t>
            </a:r>
            <a:r>
              <a:rPr lang="en-US" sz="4800" dirty="0" err="1"/>
              <a:t>en</a:t>
            </a:r>
            <a:r>
              <a:rPr lang="en-US" sz="4800" dirty="0"/>
              <a:t>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FCFF6-2F43-511D-460B-E044E3CC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txt, csv, </a:t>
            </a:r>
            <a:r>
              <a:rPr lang="en-US" sz="2000" dirty="0" err="1">
                <a:solidFill>
                  <a:schemeClr val="tx1"/>
                </a:solidFill>
              </a:rPr>
              <a:t>tsv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xslx</a:t>
            </a:r>
            <a:r>
              <a:rPr lang="en-US" sz="20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79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D00E54E7-2DAD-EF90-C09C-3C874E98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175C2-3AA2-B569-B309-F69F8D6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2363"/>
            <a:ext cx="5518673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¿</a:t>
            </a:r>
            <a:r>
              <a:rPr lang="en-US" sz="4800" dirty="0" err="1"/>
              <a:t>Qué</a:t>
            </a:r>
            <a:r>
              <a:rPr lang="en-US" sz="4800" dirty="0"/>
              <a:t> es </a:t>
            </a:r>
            <a:r>
              <a:rPr lang="en-US" sz="4800" dirty="0" err="1"/>
              <a:t>texto</a:t>
            </a:r>
            <a:r>
              <a:rPr lang="en-US" sz="4800" dirty="0"/>
              <a:t> </a:t>
            </a:r>
            <a:r>
              <a:rPr lang="en-US" sz="4800" dirty="0" err="1"/>
              <a:t>plano</a:t>
            </a:r>
            <a:r>
              <a:rPr lang="en-US" sz="4800" dirty="0"/>
              <a:t>?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FCFF6-2F43-511D-460B-E044E3CC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20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grapher Recreates Spider-Man Meme with Spider-Man Actors | PetaPixel">
            <a:extLst>
              <a:ext uri="{FF2B5EF4-FFF2-40B4-BE49-F238E27FC236}">
                <a16:creationId xmlns:a16="http://schemas.microsoft.com/office/drawing/2014/main" id="{3BDA55CE-3507-F159-17AD-DCCEC3A17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" r="2" b="8040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Freeform: Shape 103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41AB23-0186-4D3C-D69E-F5E48F8CA644}"/>
              </a:ext>
            </a:extLst>
          </p:cNvPr>
          <p:cNvSpPr txBox="1"/>
          <p:nvPr/>
        </p:nvSpPr>
        <p:spPr>
          <a:xfrm>
            <a:off x="4974985" y="3794760"/>
            <a:ext cx="1242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C5C9E-4BBB-28DF-E3C6-062F07B071F9}"/>
              </a:ext>
            </a:extLst>
          </p:cNvPr>
          <p:cNvSpPr txBox="1"/>
          <p:nvPr/>
        </p:nvSpPr>
        <p:spPr>
          <a:xfrm>
            <a:off x="8037284" y="1451385"/>
            <a:ext cx="9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0F863-D101-92D8-7CA5-2BF1A6AA57FC}"/>
              </a:ext>
            </a:extLst>
          </p:cNvPr>
          <p:cNvSpPr txBox="1"/>
          <p:nvPr/>
        </p:nvSpPr>
        <p:spPr>
          <a:xfrm>
            <a:off x="10118933" y="2659559"/>
            <a:ext cx="96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D3F4D-CA1E-5900-42ED-6543FE00AF29}"/>
              </a:ext>
            </a:extLst>
          </p:cNvPr>
          <p:cNvSpPr txBox="1"/>
          <p:nvPr/>
        </p:nvSpPr>
        <p:spPr>
          <a:xfrm>
            <a:off x="0" y="1151068"/>
            <a:ext cx="40771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## csv: comma separated value</a:t>
            </a:r>
          </a:p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MX" dirty="0">
                <a:solidFill>
                  <a:schemeClr val="bg1"/>
                </a:solidFill>
              </a:rPr>
              <a:t>alue1,value2,value3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endParaRPr lang="en-MX" dirty="0">
              <a:solidFill>
                <a:schemeClr val="bg1"/>
              </a:solidFill>
            </a:endParaRP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tsv: tabulated separated value</a:t>
            </a:r>
          </a:p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MX" dirty="0">
                <a:solidFill>
                  <a:schemeClr val="bg1"/>
                </a:solidFill>
              </a:rPr>
              <a:t>1\tV2\tV3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txt: space (or any) separated value</a:t>
            </a:r>
          </a:p>
          <a:p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MX" dirty="0">
                <a:solidFill>
                  <a:schemeClr val="bg1"/>
                </a:solidFill>
              </a:rPr>
              <a:t>alue1 value2 value3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68F25-658C-6607-EAFC-EDD279C97EED}"/>
              </a:ext>
            </a:extLst>
          </p:cNvPr>
          <p:cNvSpPr txBox="1"/>
          <p:nvPr/>
        </p:nvSpPr>
        <p:spPr>
          <a:xfrm>
            <a:off x="129092" y="4744122"/>
            <a:ext cx="3948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solidFill>
                  <a:schemeClr val="bg1"/>
                </a:solidFill>
              </a:rPr>
              <a:t>Nota: Un archivo txt puede almacenar cualquier tipo de base de datos. </a:t>
            </a:r>
          </a:p>
          <a:p>
            <a:r>
              <a:rPr lang="en-MX" b="1" dirty="0">
                <a:solidFill>
                  <a:schemeClr val="bg1"/>
                </a:solidFill>
              </a:rPr>
              <a:t>¡Es mejor aprender a identificarlos primero!</a:t>
            </a:r>
          </a:p>
        </p:txBody>
      </p:sp>
    </p:spTree>
    <p:extLst>
      <p:ext uri="{BB962C8B-B14F-4D97-AF65-F5344CB8AC3E}">
        <p14:creationId xmlns:p14="http://schemas.microsoft.com/office/powerpoint/2010/main" val="298120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F132-8E20-0510-23EA-55830EAA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</a:t>
            </a:r>
            <a:r>
              <a:rPr lang="en-MX" dirty="0"/>
              <a:t>ctividad: identificar bases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8BA10-651B-4C3F-0A1F-B02F815DE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Primero, define qué software usar para abrir tu base de datos.</a:t>
            </a:r>
          </a:p>
          <a:p>
            <a:r>
              <a:rPr lang="en-MX" dirty="0"/>
              <a:t>Pregunta: ¿Por qué no usar siempre </a:t>
            </a:r>
            <a:r>
              <a:rPr lang="en-MX" i="1" dirty="0"/>
              <a:t>Microsoft® Excel</a:t>
            </a:r>
            <a:r>
              <a:rPr lang="en-MX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3101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4705</TotalTime>
  <Words>712</Words>
  <Application>Microsoft Macintosh PowerPoint</Application>
  <PresentationFormat>Widescreen</PresentationFormat>
  <Paragraphs>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Overview</vt:lpstr>
      <vt:lpstr>Base de datos</vt:lpstr>
      <vt:lpstr>Data frame in R</vt:lpstr>
      <vt:lpstr>Dataframes in R</vt:lpstr>
      <vt:lpstr>Formatos de bases de datos en R</vt:lpstr>
      <vt:lpstr>¿Qué es texto plano? </vt:lpstr>
      <vt:lpstr>PowerPoint Presentation</vt:lpstr>
      <vt:lpstr>Actividad: identificar bases de datos</vt:lpstr>
      <vt:lpstr>PowerPoint Presentation</vt:lpstr>
      <vt:lpstr>Actividad:  abrir los archivos con un editor de texto plano</vt:lpstr>
      <vt:lpstr>csv or tsv or txt: all in one</vt:lpstr>
      <vt:lpstr>Importando datos a R</vt:lpstr>
      <vt:lpstr>Ahora sí! Importación de bases de datos en R</vt:lpstr>
      <vt:lpstr>Actividad: Cargando dataframes en R</vt:lpstr>
      <vt:lpstr>Interconversión: de csv a tsv y vice-versa</vt:lpstr>
      <vt:lpstr>Usando R: interconvertir formatos</vt:lpstr>
      <vt:lpstr>Wide &amp; long format databases</vt:lpstr>
      <vt:lpstr>PowerPoint Presentation</vt:lpstr>
      <vt:lpstr>¿Por qué usar formato largo? </vt:lpstr>
      <vt:lpstr>PowerPoint Presentation</vt:lpstr>
      <vt:lpstr>Ejercicio en R: long-to-wide and viceversa</vt:lpstr>
      <vt:lpstr>¿Alguna duda?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LECCION 2: MANEJO DE BASES DE DATOS EN R/Rstudio (Posit™)</dc:title>
  <dc:creator>Mario Hernández-Guzmán</dc:creator>
  <cp:lastModifiedBy>Mario Hernández-Guzmán</cp:lastModifiedBy>
  <cp:revision>25</cp:revision>
  <dcterms:created xsi:type="dcterms:W3CDTF">2023-06-03T22:08:03Z</dcterms:created>
  <dcterms:modified xsi:type="dcterms:W3CDTF">2023-07-02T23:47:00Z</dcterms:modified>
</cp:coreProperties>
</file>